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7" r:id="rId1"/>
  </p:sldMasterIdLst>
  <p:notesMasterIdLst>
    <p:notesMasterId r:id="rId17"/>
  </p:notesMasterIdLst>
  <p:sldIdLst>
    <p:sldId id="256" r:id="rId2"/>
    <p:sldId id="258" r:id="rId3"/>
    <p:sldId id="257" r:id="rId4"/>
    <p:sldId id="259" r:id="rId5"/>
    <p:sldId id="260" r:id="rId6"/>
    <p:sldId id="262" r:id="rId7"/>
    <p:sldId id="264" r:id="rId8"/>
    <p:sldId id="263" r:id="rId9"/>
    <p:sldId id="269" r:id="rId10"/>
    <p:sldId id="266" r:id="rId11"/>
    <p:sldId id="261" r:id="rId12"/>
    <p:sldId id="268" r:id="rId13"/>
    <p:sldId id="275" r:id="rId14"/>
    <p:sldId id="280" r:id="rId15"/>
    <p:sldId id="279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Epilogue" panose="020B0604020202020204" charset="0"/>
      <p:regular r:id="rId22"/>
      <p:bold r:id="rId23"/>
      <p:italic r:id="rId24"/>
      <p:boldItalic r:id="rId25"/>
    </p:embeddedFont>
    <p:embeddedFont>
      <p:font typeface="Prompt" panose="00000500000000000000" pitchFamily="2" charset="-34"/>
      <p:regular r:id="rId26"/>
      <p:bold r:id="rId27"/>
      <p:italic r:id="rId28"/>
      <p:boldItalic r:id="rId29"/>
    </p:embeddedFont>
    <p:embeddedFont>
      <p:font typeface="Segoe UI Emoji" panose="020B0502040204020203" pitchFamily="34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7F9ACD-72C0-461C-B523-7A6F4D711C1F}">
  <a:tblStyle styleId="{457F9ACD-72C0-461C-B523-7A6F4D711C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e4cf9d4685_1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e4cf9d4685_1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59c55fb43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59c55fb43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594cd0765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594cd0765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59c55fb431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59c55fb431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59c55fb431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259c55fb431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59c55fb431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59c55fb431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81295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59c55fb431_0_1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259c55fb431_0_1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e4cf9d4685_1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e4cf9d4685_1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94cd0765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94cd0765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e4cf9d4685_1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e4cf9d4685_1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e4cf9d4685_1_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e4cf9d4685_1_5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594cd0765e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594cd0765e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594cd0765e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594cd0765e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94cd0765e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594cd0765e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59c55fb431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59c55fb431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110075" y="1667300"/>
            <a:ext cx="4318800" cy="29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 b="1">
                <a:latin typeface="Prompt"/>
                <a:ea typeface="Prompt"/>
                <a:cs typeface="Prompt"/>
                <a:sym typeface="Promp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110075" y="535000"/>
            <a:ext cx="24918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lt2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 hasCustomPrompt="1"/>
          </p:nvPr>
        </p:nvSpPr>
        <p:spPr>
          <a:xfrm>
            <a:off x="715100" y="2181829"/>
            <a:ext cx="456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" name="Google Shape;41;p13"/>
          <p:cNvSpPr txBox="1">
            <a:spLocks noGrp="1"/>
          </p:cNvSpPr>
          <p:nvPr>
            <p:ph type="subTitle" idx="1"/>
          </p:nvPr>
        </p:nvSpPr>
        <p:spPr>
          <a:xfrm>
            <a:off x="1171100" y="2181729"/>
            <a:ext cx="38628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43188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642600"/>
            <a:ext cx="456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4"/>
          </p:nvPr>
        </p:nvSpPr>
        <p:spPr>
          <a:xfrm>
            <a:off x="1171100" y="2642606"/>
            <a:ext cx="38628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3111200"/>
            <a:ext cx="456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6"/>
          </p:nvPr>
        </p:nvSpPr>
        <p:spPr>
          <a:xfrm>
            <a:off x="1171100" y="3111212"/>
            <a:ext cx="38628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79800"/>
            <a:ext cx="456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8"/>
          </p:nvPr>
        </p:nvSpPr>
        <p:spPr>
          <a:xfrm>
            <a:off x="1171100" y="3579794"/>
            <a:ext cx="38628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9" hasCustomPrompt="1"/>
          </p:nvPr>
        </p:nvSpPr>
        <p:spPr>
          <a:xfrm>
            <a:off x="715100" y="4048400"/>
            <a:ext cx="456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13"/>
          </p:nvPr>
        </p:nvSpPr>
        <p:spPr>
          <a:xfrm>
            <a:off x="1171100" y="4048400"/>
            <a:ext cx="38628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lt2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4110075" y="3055925"/>
            <a:ext cx="4318800" cy="155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10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4110075" y="535000"/>
            <a:ext cx="4318800" cy="100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 sz="16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chemeClr val="lt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>
            <a:spLocks noGrp="1"/>
          </p:cNvSpPr>
          <p:nvPr>
            <p:ph type="title"/>
          </p:nvPr>
        </p:nvSpPr>
        <p:spPr>
          <a:xfrm>
            <a:off x="4110185" y="535000"/>
            <a:ext cx="4318800" cy="110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subTitle" idx="1"/>
          </p:nvPr>
        </p:nvSpPr>
        <p:spPr>
          <a:xfrm>
            <a:off x="4110080" y="2092000"/>
            <a:ext cx="43188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subTitle" idx="2"/>
          </p:nvPr>
        </p:nvSpPr>
        <p:spPr>
          <a:xfrm>
            <a:off x="4110075" y="2484400"/>
            <a:ext cx="4318800" cy="64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ubTitle" idx="3"/>
          </p:nvPr>
        </p:nvSpPr>
        <p:spPr>
          <a:xfrm>
            <a:off x="4110079" y="3278500"/>
            <a:ext cx="43188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subTitle" idx="4"/>
          </p:nvPr>
        </p:nvSpPr>
        <p:spPr>
          <a:xfrm>
            <a:off x="4110103" y="3670900"/>
            <a:ext cx="4318800" cy="64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lt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318800" cy="110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subTitle" idx="1"/>
          </p:nvPr>
        </p:nvSpPr>
        <p:spPr>
          <a:xfrm>
            <a:off x="830613" y="2087200"/>
            <a:ext cx="4242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>
                <a:solidFill>
                  <a:schemeClr val="lt2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subTitle" idx="2"/>
          </p:nvPr>
        </p:nvSpPr>
        <p:spPr>
          <a:xfrm>
            <a:off x="1522700" y="2087200"/>
            <a:ext cx="35112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ubTitle" idx="3"/>
          </p:nvPr>
        </p:nvSpPr>
        <p:spPr>
          <a:xfrm>
            <a:off x="830613" y="2879800"/>
            <a:ext cx="4242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>
                <a:solidFill>
                  <a:schemeClr val="lt2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subTitle" idx="4"/>
          </p:nvPr>
        </p:nvSpPr>
        <p:spPr>
          <a:xfrm>
            <a:off x="1522700" y="2879800"/>
            <a:ext cx="35112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ubTitle" idx="5"/>
          </p:nvPr>
        </p:nvSpPr>
        <p:spPr>
          <a:xfrm>
            <a:off x="830613" y="3672400"/>
            <a:ext cx="4242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>
                <a:solidFill>
                  <a:schemeClr val="lt2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subTitle" idx="6"/>
          </p:nvPr>
        </p:nvSpPr>
        <p:spPr>
          <a:xfrm>
            <a:off x="1522700" y="3672400"/>
            <a:ext cx="35112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2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27"/>
          <p:cNvGrpSpPr/>
          <p:nvPr/>
        </p:nvGrpSpPr>
        <p:grpSpPr>
          <a:xfrm rot="10800000">
            <a:off x="0" y="-1510549"/>
            <a:ext cx="3428715" cy="6654047"/>
            <a:chOff x="5715175" y="1"/>
            <a:chExt cx="3428715" cy="6654047"/>
          </a:xfrm>
        </p:grpSpPr>
        <p:sp>
          <p:nvSpPr>
            <p:cNvPr id="132" name="Google Shape;132;p27"/>
            <p:cNvSpPr/>
            <p:nvPr/>
          </p:nvSpPr>
          <p:spPr>
            <a:xfrm>
              <a:off x="5715175" y="100"/>
              <a:ext cx="3428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7"/>
            <p:cNvSpPr/>
            <p:nvPr/>
          </p:nvSpPr>
          <p:spPr>
            <a:xfrm>
              <a:off x="5715175" y="1"/>
              <a:ext cx="3428715" cy="3327033"/>
            </a:xfrm>
            <a:custGeom>
              <a:avLst/>
              <a:gdLst/>
              <a:ahLst/>
              <a:cxnLst/>
              <a:rect l="l" t="t" r="r" b="b"/>
              <a:pathLst>
                <a:path w="20613" h="20002" extrusionOk="0">
                  <a:moveTo>
                    <a:pt x="10306" y="1"/>
                  </a:moveTo>
                  <a:cubicBezTo>
                    <a:pt x="9504" y="1"/>
                    <a:pt x="8702" y="307"/>
                    <a:pt x="8089" y="919"/>
                  </a:cubicBezTo>
                  <a:lnTo>
                    <a:pt x="1225" y="7784"/>
                  </a:lnTo>
                  <a:cubicBezTo>
                    <a:pt x="0" y="9009"/>
                    <a:pt x="0" y="10993"/>
                    <a:pt x="1225" y="12218"/>
                  </a:cubicBezTo>
                  <a:lnTo>
                    <a:pt x="8089" y="19083"/>
                  </a:lnTo>
                  <a:cubicBezTo>
                    <a:pt x="8702" y="19695"/>
                    <a:pt x="9504" y="20001"/>
                    <a:pt x="10306" y="20001"/>
                  </a:cubicBezTo>
                  <a:cubicBezTo>
                    <a:pt x="11108" y="20001"/>
                    <a:pt x="11910" y="19695"/>
                    <a:pt x="12522" y="19083"/>
                  </a:cubicBezTo>
                  <a:lnTo>
                    <a:pt x="19388" y="12218"/>
                  </a:lnTo>
                  <a:cubicBezTo>
                    <a:pt x="20613" y="10993"/>
                    <a:pt x="20613" y="9009"/>
                    <a:pt x="19388" y="7784"/>
                  </a:cubicBezTo>
                  <a:lnTo>
                    <a:pt x="12522" y="919"/>
                  </a:lnTo>
                  <a:cubicBezTo>
                    <a:pt x="11910" y="307"/>
                    <a:pt x="11108" y="1"/>
                    <a:pt x="10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7"/>
            <p:cNvSpPr/>
            <p:nvPr/>
          </p:nvSpPr>
          <p:spPr>
            <a:xfrm>
              <a:off x="5766032" y="3327049"/>
              <a:ext cx="3327000" cy="332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2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28"/>
          <p:cNvGrpSpPr/>
          <p:nvPr/>
        </p:nvGrpSpPr>
        <p:grpSpPr>
          <a:xfrm>
            <a:off x="5715175" y="100"/>
            <a:ext cx="6000301" cy="5143500"/>
            <a:chOff x="5715175" y="100"/>
            <a:chExt cx="6000301" cy="5143500"/>
          </a:xfrm>
        </p:grpSpPr>
        <p:sp>
          <p:nvSpPr>
            <p:cNvPr id="137" name="Google Shape;137;p28"/>
            <p:cNvSpPr/>
            <p:nvPr/>
          </p:nvSpPr>
          <p:spPr>
            <a:xfrm>
              <a:off x="5715175" y="100"/>
              <a:ext cx="34287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6572275" y="100"/>
              <a:ext cx="5143201" cy="514348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5100" y="1323400"/>
            <a:ext cx="4314000" cy="17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535000"/>
            <a:ext cx="4314000" cy="7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5100" y="3801325"/>
            <a:ext cx="26814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318800" cy="110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15100" y="1791400"/>
            <a:ext cx="4318800" cy="2817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2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4108400" y="1175200"/>
            <a:ext cx="4320600" cy="16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4108400" y="2929950"/>
            <a:ext cx="4320600" cy="16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08400" y="535000"/>
            <a:ext cx="43206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2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2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715100" y="1473925"/>
            <a:ext cx="7713900" cy="243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4110075" y="2656850"/>
            <a:ext cx="4318800" cy="19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 hasCustomPrompt="1"/>
          </p:nvPr>
        </p:nvSpPr>
        <p:spPr>
          <a:xfrm>
            <a:off x="715100" y="3097400"/>
            <a:ext cx="43188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7" name="Google Shape;37;p11"/>
          <p:cNvSpPr txBox="1">
            <a:spLocks noGrp="1"/>
          </p:cNvSpPr>
          <p:nvPr>
            <p:ph type="subTitle" idx="1"/>
          </p:nvPr>
        </p:nvSpPr>
        <p:spPr>
          <a:xfrm>
            <a:off x="715100" y="535000"/>
            <a:ext cx="2967300" cy="6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75200"/>
            <a:ext cx="7713900" cy="3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73" r:id="rId15"/>
    <p:sldLayoutId id="2147483674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 txBox="1">
            <a:spLocks noGrp="1"/>
          </p:cNvSpPr>
          <p:nvPr>
            <p:ph type="ctrTitle"/>
          </p:nvPr>
        </p:nvSpPr>
        <p:spPr>
          <a:xfrm>
            <a:off x="3721275" y="378500"/>
            <a:ext cx="4318800" cy="25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Mobile App Development: Types, Frameworks, Architecture and Cost Estimation </a:t>
            </a:r>
            <a:endParaRPr sz="3200" dirty="0"/>
          </a:p>
        </p:txBody>
      </p:sp>
      <p:sp>
        <p:nvSpPr>
          <p:cNvPr id="150" name="Google Shape;150;p32"/>
          <p:cNvSpPr txBox="1">
            <a:spLocks noGrp="1"/>
          </p:cNvSpPr>
          <p:nvPr>
            <p:ph type="subTitle" idx="1"/>
          </p:nvPr>
        </p:nvSpPr>
        <p:spPr>
          <a:xfrm>
            <a:off x="3721275" y="2896193"/>
            <a:ext cx="2491800" cy="603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Comprehensive Overview  </a:t>
            </a:r>
          </a:p>
        </p:txBody>
      </p:sp>
      <p:sp>
        <p:nvSpPr>
          <p:cNvPr id="151" name="Google Shape;151;p32"/>
          <p:cNvSpPr/>
          <p:nvPr/>
        </p:nvSpPr>
        <p:spPr>
          <a:xfrm>
            <a:off x="7056000" y="4161250"/>
            <a:ext cx="1792799" cy="60375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2"/>
                </a:solidFill>
                <a:latin typeface="Epilogue"/>
                <a:ea typeface="Epilogue"/>
                <a:cs typeface="Epilogue"/>
                <a:sym typeface="Epilogue"/>
              </a:rPr>
              <a:t>Presented by GROUP12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000" b="1" dirty="0">
              <a:solidFill>
                <a:schemeClr val="lt2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lt2"/>
                </a:solidFill>
                <a:latin typeface="Epilogue"/>
                <a:ea typeface="Epilogue"/>
                <a:cs typeface="Epilogue"/>
                <a:sym typeface="Epilogue"/>
              </a:rPr>
              <a:t>April, 2025</a:t>
            </a:r>
            <a:endParaRPr sz="1000" b="1" dirty="0">
              <a:solidFill>
                <a:schemeClr val="lt2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grpSp>
        <p:nvGrpSpPr>
          <p:cNvPr id="152" name="Google Shape;152;p32"/>
          <p:cNvGrpSpPr/>
          <p:nvPr/>
        </p:nvGrpSpPr>
        <p:grpSpPr>
          <a:xfrm>
            <a:off x="0" y="0"/>
            <a:ext cx="3428821" cy="5143600"/>
            <a:chOff x="0" y="0"/>
            <a:chExt cx="3428821" cy="5143600"/>
          </a:xfrm>
        </p:grpSpPr>
        <p:sp>
          <p:nvSpPr>
            <p:cNvPr id="153" name="Google Shape;153;p32"/>
            <p:cNvSpPr/>
            <p:nvPr/>
          </p:nvSpPr>
          <p:spPr>
            <a:xfrm>
              <a:off x="0" y="100"/>
              <a:ext cx="3428700" cy="5143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0" y="0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714391" y="0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0" y="1714497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714391" y="1714497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0" y="3428993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714391" y="3428993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2"/>
          <p:cNvSpPr txBox="1">
            <a:spLocks noGrp="1"/>
          </p:cNvSpPr>
          <p:nvPr>
            <p:ph type="title"/>
          </p:nvPr>
        </p:nvSpPr>
        <p:spPr>
          <a:xfrm>
            <a:off x="71505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Best Practices </a:t>
            </a:r>
            <a:endParaRPr dirty="0"/>
          </a:p>
        </p:txBody>
      </p:sp>
      <p:sp>
        <p:nvSpPr>
          <p:cNvPr id="305" name="Google Shape;305;p42"/>
          <p:cNvSpPr txBox="1">
            <a:spLocks noGrp="1"/>
          </p:cNvSpPr>
          <p:nvPr>
            <p:ph type="subTitle" idx="4294967295"/>
          </p:nvPr>
        </p:nvSpPr>
        <p:spPr>
          <a:xfrm>
            <a:off x="714925" y="2642125"/>
            <a:ext cx="1542900" cy="103028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Modular design </a:t>
            </a:r>
            <a:r>
              <a:rPr lang="en-US" dirty="0"/>
              <a:t>for reusability. </a:t>
            </a:r>
            <a:endParaRPr dirty="0"/>
          </a:p>
        </p:txBody>
      </p:sp>
      <p:sp>
        <p:nvSpPr>
          <p:cNvPr id="306" name="Google Shape;306;p42"/>
          <p:cNvSpPr txBox="1">
            <a:spLocks noGrp="1"/>
          </p:cNvSpPr>
          <p:nvPr>
            <p:ph type="subTitle" idx="4294967295"/>
          </p:nvPr>
        </p:nvSpPr>
        <p:spPr>
          <a:xfrm>
            <a:off x="2257825" y="2692525"/>
            <a:ext cx="1542900" cy="141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Dependency injection </a:t>
            </a:r>
            <a:r>
              <a:rPr lang="en-US" dirty="0"/>
              <a:t>for loose coupling. </a:t>
            </a:r>
            <a:endParaRPr dirty="0"/>
          </a:p>
        </p:txBody>
      </p:sp>
      <p:sp>
        <p:nvSpPr>
          <p:cNvPr id="307" name="Google Shape;307;p42"/>
          <p:cNvSpPr txBox="1">
            <a:spLocks noGrp="1"/>
          </p:cNvSpPr>
          <p:nvPr>
            <p:ph type="subTitle" idx="4294967295"/>
          </p:nvPr>
        </p:nvSpPr>
        <p:spPr>
          <a:xfrm>
            <a:off x="3800625" y="2692525"/>
            <a:ext cx="1542900" cy="141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Rigorous testing </a:t>
            </a:r>
            <a:r>
              <a:rPr lang="en-US" dirty="0"/>
              <a:t>(unit, integration).</a:t>
            </a:r>
            <a:endParaRPr b="1" dirty="0"/>
          </a:p>
        </p:txBody>
      </p:sp>
      <p:sp>
        <p:nvSpPr>
          <p:cNvPr id="308" name="Google Shape;308;p42"/>
          <p:cNvSpPr txBox="1">
            <a:spLocks noGrp="1"/>
          </p:cNvSpPr>
          <p:nvPr>
            <p:ph type="subTitle" idx="4294967295"/>
          </p:nvPr>
        </p:nvSpPr>
        <p:spPr>
          <a:xfrm>
            <a:off x="5343400" y="2692525"/>
            <a:ext cx="1542900" cy="141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Optimize</a:t>
            </a:r>
            <a:r>
              <a:rPr lang="en-US" dirty="0"/>
              <a:t> network calls and caching. </a:t>
            </a:r>
            <a:endParaRPr dirty="0"/>
          </a:p>
        </p:txBody>
      </p:sp>
      <p:sp>
        <p:nvSpPr>
          <p:cNvPr id="309" name="Google Shape;309;p42"/>
          <p:cNvSpPr txBox="1">
            <a:spLocks noGrp="1"/>
          </p:cNvSpPr>
          <p:nvPr>
            <p:ph type="subTitle" idx="4294967295"/>
          </p:nvPr>
        </p:nvSpPr>
        <p:spPr>
          <a:xfrm>
            <a:off x="6886175" y="2692525"/>
            <a:ext cx="1542900" cy="141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Follow </a:t>
            </a:r>
            <a:r>
              <a:rPr lang="en-US" b="1" dirty="0"/>
              <a:t>SOLID</a:t>
            </a:r>
            <a:r>
              <a:rPr lang="en-US" dirty="0"/>
              <a:t> principles. </a:t>
            </a:r>
            <a:endParaRPr dirty="0"/>
          </a:p>
        </p:txBody>
      </p:sp>
      <p:sp>
        <p:nvSpPr>
          <p:cNvPr id="310" name="Google Shape;310;p42"/>
          <p:cNvSpPr/>
          <p:nvPr/>
        </p:nvSpPr>
        <p:spPr>
          <a:xfrm>
            <a:off x="1158900" y="1732513"/>
            <a:ext cx="655200" cy="655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  <a:latin typeface="Prompt"/>
                <a:ea typeface="Prompt"/>
                <a:cs typeface="Prompt"/>
                <a:sym typeface="Prompt"/>
              </a:rPr>
              <a:t>01</a:t>
            </a:r>
            <a:endParaRPr dirty="0">
              <a:solidFill>
                <a:schemeClr val="lt2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311" name="Google Shape;311;p42"/>
          <p:cNvSpPr/>
          <p:nvPr/>
        </p:nvSpPr>
        <p:spPr>
          <a:xfrm>
            <a:off x="2701675" y="1732513"/>
            <a:ext cx="655200" cy="655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rompt"/>
                <a:ea typeface="Prompt"/>
                <a:cs typeface="Prompt"/>
                <a:sym typeface="Prompt"/>
              </a:rPr>
              <a:t>02</a:t>
            </a:r>
            <a:endParaRPr>
              <a:solidFill>
                <a:schemeClr val="lt2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312" name="Google Shape;312;p42"/>
          <p:cNvSpPr/>
          <p:nvPr/>
        </p:nvSpPr>
        <p:spPr>
          <a:xfrm>
            <a:off x="4244450" y="1732513"/>
            <a:ext cx="655200" cy="655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rompt"/>
                <a:ea typeface="Prompt"/>
                <a:cs typeface="Prompt"/>
                <a:sym typeface="Prompt"/>
              </a:rPr>
              <a:t>03</a:t>
            </a:r>
            <a:endParaRPr>
              <a:solidFill>
                <a:schemeClr val="lt2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313" name="Google Shape;313;p42"/>
          <p:cNvSpPr/>
          <p:nvPr/>
        </p:nvSpPr>
        <p:spPr>
          <a:xfrm>
            <a:off x="5787213" y="1732513"/>
            <a:ext cx="655200" cy="655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rompt"/>
                <a:ea typeface="Prompt"/>
                <a:cs typeface="Prompt"/>
                <a:sym typeface="Prompt"/>
              </a:rPr>
              <a:t>04</a:t>
            </a:r>
            <a:endParaRPr>
              <a:solidFill>
                <a:schemeClr val="lt2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314" name="Google Shape;314;p42"/>
          <p:cNvSpPr/>
          <p:nvPr/>
        </p:nvSpPr>
        <p:spPr>
          <a:xfrm>
            <a:off x="7329963" y="1732513"/>
            <a:ext cx="655200" cy="655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rompt"/>
                <a:ea typeface="Prompt"/>
                <a:cs typeface="Prompt"/>
                <a:sym typeface="Prompt"/>
              </a:rPr>
              <a:t>05</a:t>
            </a:r>
            <a:endParaRPr>
              <a:solidFill>
                <a:schemeClr val="lt2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cxnSp>
        <p:nvCxnSpPr>
          <p:cNvPr id="315" name="Google Shape;315;p42"/>
          <p:cNvCxnSpPr>
            <a:stCxn id="310" idx="6"/>
            <a:endCxn id="311" idx="2"/>
          </p:cNvCxnSpPr>
          <p:nvPr/>
        </p:nvCxnSpPr>
        <p:spPr>
          <a:xfrm>
            <a:off x="1814100" y="2060113"/>
            <a:ext cx="88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42"/>
          <p:cNvCxnSpPr>
            <a:stCxn id="311" idx="6"/>
            <a:endCxn id="312" idx="2"/>
          </p:cNvCxnSpPr>
          <p:nvPr/>
        </p:nvCxnSpPr>
        <p:spPr>
          <a:xfrm>
            <a:off x="3356875" y="2060113"/>
            <a:ext cx="88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7" name="Google Shape;317;p42"/>
          <p:cNvCxnSpPr>
            <a:stCxn id="312" idx="6"/>
            <a:endCxn id="313" idx="2"/>
          </p:cNvCxnSpPr>
          <p:nvPr/>
        </p:nvCxnSpPr>
        <p:spPr>
          <a:xfrm>
            <a:off x="4899650" y="2060113"/>
            <a:ext cx="88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8" name="Google Shape;318;p42"/>
          <p:cNvCxnSpPr>
            <a:stCxn id="313" idx="6"/>
            <a:endCxn id="314" idx="2"/>
          </p:cNvCxnSpPr>
          <p:nvPr/>
        </p:nvCxnSpPr>
        <p:spPr>
          <a:xfrm>
            <a:off x="6442413" y="2060113"/>
            <a:ext cx="88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7"/>
          <p:cNvSpPr txBox="1">
            <a:spLocks noGrp="1"/>
          </p:cNvSpPr>
          <p:nvPr>
            <p:ph type="subTitle" idx="1"/>
          </p:nvPr>
        </p:nvSpPr>
        <p:spPr>
          <a:xfrm>
            <a:off x="3632372" y="683279"/>
            <a:ext cx="4320600" cy="1724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</a:pPr>
            <a:r>
              <a:rPr lang="en-US" sz="1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Steps:  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Define app purpose.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Align with business goals. 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Market/competitor analysis.  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user personas.  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Prioritize functional/non-functional needs.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8" name="Google Shape;228;p37"/>
          <p:cNvSpPr txBox="1">
            <a:spLocks noGrp="1"/>
          </p:cNvSpPr>
          <p:nvPr>
            <p:ph type="title"/>
          </p:nvPr>
        </p:nvSpPr>
        <p:spPr>
          <a:xfrm>
            <a:off x="3428700" y="74083"/>
            <a:ext cx="5456663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Gathering App Requirements </a:t>
            </a:r>
            <a:endParaRPr dirty="0"/>
          </a:p>
        </p:txBody>
      </p:sp>
      <p:grpSp>
        <p:nvGrpSpPr>
          <p:cNvPr id="229" name="Google Shape;229;p37"/>
          <p:cNvGrpSpPr/>
          <p:nvPr/>
        </p:nvGrpSpPr>
        <p:grpSpPr>
          <a:xfrm>
            <a:off x="-1714373" y="2"/>
            <a:ext cx="5143171" cy="5143598"/>
            <a:chOff x="-1714373" y="2"/>
            <a:chExt cx="5143171" cy="5143598"/>
          </a:xfrm>
        </p:grpSpPr>
        <p:sp>
          <p:nvSpPr>
            <p:cNvPr id="230" name="Google Shape;230;p37"/>
            <p:cNvSpPr/>
            <p:nvPr/>
          </p:nvSpPr>
          <p:spPr>
            <a:xfrm>
              <a:off x="0" y="100"/>
              <a:ext cx="3428700" cy="51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7"/>
            <p:cNvSpPr/>
            <p:nvPr/>
          </p:nvSpPr>
          <p:spPr>
            <a:xfrm>
              <a:off x="-1714373" y="2"/>
              <a:ext cx="2571600" cy="2571742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7"/>
            <p:cNvSpPr/>
            <p:nvPr/>
          </p:nvSpPr>
          <p:spPr>
            <a:xfrm>
              <a:off x="857197" y="2"/>
              <a:ext cx="2571600" cy="2571742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7"/>
            <p:cNvSpPr/>
            <p:nvPr/>
          </p:nvSpPr>
          <p:spPr>
            <a:xfrm>
              <a:off x="-1714373" y="2571730"/>
              <a:ext cx="2571600" cy="2571742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7"/>
            <p:cNvSpPr/>
            <p:nvPr/>
          </p:nvSpPr>
          <p:spPr>
            <a:xfrm>
              <a:off x="857197" y="2571730"/>
              <a:ext cx="2571600" cy="2571742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28;p37">
            <a:extLst>
              <a:ext uri="{FF2B5EF4-FFF2-40B4-BE49-F238E27FC236}">
                <a16:creationId xmlns:a16="http://schemas.microsoft.com/office/drawing/2014/main" id="{712722E9-9772-4FEA-9AB4-801AAB1FD5A7}"/>
              </a:ext>
            </a:extLst>
          </p:cNvPr>
          <p:cNvSpPr txBox="1">
            <a:spLocks/>
          </p:cNvSpPr>
          <p:nvPr/>
        </p:nvSpPr>
        <p:spPr>
          <a:xfrm>
            <a:off x="3406435" y="2242735"/>
            <a:ext cx="5187476" cy="522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ompt"/>
              <a:buNone/>
              <a:defRPr sz="3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en-US" sz="2400" dirty="0"/>
              <a:t>Requirement Analysis Techniques</a:t>
            </a:r>
          </a:p>
        </p:txBody>
      </p:sp>
      <p:sp>
        <p:nvSpPr>
          <p:cNvPr id="11" name="Google Shape;226;p37">
            <a:extLst>
              <a:ext uri="{FF2B5EF4-FFF2-40B4-BE49-F238E27FC236}">
                <a16:creationId xmlns:a16="http://schemas.microsoft.com/office/drawing/2014/main" id="{ADA187FE-4A44-46C6-99C4-93119242FE48}"/>
              </a:ext>
            </a:extLst>
          </p:cNvPr>
          <p:cNvSpPr txBox="1">
            <a:spLocks/>
          </p:cNvSpPr>
          <p:nvPr/>
        </p:nvSpPr>
        <p:spPr>
          <a:xfrm>
            <a:off x="3634026" y="2758406"/>
            <a:ext cx="4320600" cy="2036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Gap analysis</a:t>
            </a: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Gantt charts</a:t>
            </a: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Integrated definition of function modeling (IDEF)</a:t>
            </a: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Role-Activity Diagram (RAD)</a:t>
            </a: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flow diagrams</a:t>
            </a: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Flowchart Technique</a:t>
            </a: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Unified Modeling Language</a:t>
            </a:r>
          </a:p>
          <a:p>
            <a:pPr marL="342900" indent="-342900">
              <a:lnSpc>
                <a:spcPct val="107000"/>
              </a:lnSpc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Business Process Modeling Notation (BPMN)</a:t>
            </a:r>
          </a:p>
          <a:p>
            <a:pPr marL="0">
              <a:lnSpc>
                <a:spcPct val="107000"/>
              </a:lnSpc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Cost Estimation Factors </a:t>
            </a:r>
            <a:endParaRPr dirty="0"/>
          </a:p>
        </p:txBody>
      </p:sp>
      <p:sp>
        <p:nvSpPr>
          <p:cNvPr id="331" name="Google Shape;331;p44"/>
          <p:cNvSpPr txBox="1">
            <a:spLocks noGrp="1"/>
          </p:cNvSpPr>
          <p:nvPr>
            <p:ph type="body" idx="1"/>
          </p:nvPr>
        </p:nvSpPr>
        <p:spPr>
          <a:xfrm>
            <a:off x="715100" y="1439024"/>
            <a:ext cx="6175300" cy="2265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Key Factors: 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App complexity (MVP vs. enterprise).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Platform (iOS, Android, cross-platform). 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Design (UI/UX). 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Team location (hourly rates vary). 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1" name="Google Shape;591;p51"/>
          <p:cNvGrpSpPr/>
          <p:nvPr/>
        </p:nvGrpSpPr>
        <p:grpSpPr>
          <a:xfrm>
            <a:off x="-2571600" y="100"/>
            <a:ext cx="6000300" cy="5143500"/>
            <a:chOff x="-2571600" y="100"/>
            <a:chExt cx="6000300" cy="5143500"/>
          </a:xfrm>
        </p:grpSpPr>
        <p:sp>
          <p:nvSpPr>
            <p:cNvPr id="592" name="Google Shape;592;p51"/>
            <p:cNvSpPr/>
            <p:nvPr/>
          </p:nvSpPr>
          <p:spPr>
            <a:xfrm>
              <a:off x="0" y="100"/>
              <a:ext cx="3428700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1"/>
            <p:cNvSpPr/>
            <p:nvPr/>
          </p:nvSpPr>
          <p:spPr>
            <a:xfrm>
              <a:off x="-2571600" y="100"/>
              <a:ext cx="5143201" cy="514348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" name="Google Shape;594;p51"/>
          <p:cNvSpPr txBox="1">
            <a:spLocks noGrp="1"/>
          </p:cNvSpPr>
          <p:nvPr>
            <p:ph type="title"/>
          </p:nvPr>
        </p:nvSpPr>
        <p:spPr>
          <a:xfrm>
            <a:off x="3485607" y="270489"/>
            <a:ext cx="4318800" cy="6067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Cost Estimation Formula </a:t>
            </a:r>
            <a:endParaRPr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A92A7A-1C5F-48AB-A249-5C87CD1F63C4}"/>
              </a:ext>
            </a:extLst>
          </p:cNvPr>
          <p:cNvSpPr txBox="1"/>
          <p:nvPr/>
        </p:nvSpPr>
        <p:spPr>
          <a:xfrm>
            <a:off x="3594740" y="788018"/>
            <a:ext cx="4811120" cy="1668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Formula:  </a:t>
            </a:r>
          </a:p>
          <a:p>
            <a:pPr>
              <a:lnSpc>
                <a:spcPct val="150000"/>
              </a:lnSpc>
            </a:pPr>
            <a:r>
              <a:rPr lang="en-US" b="1" dirty="0"/>
              <a:t>  </a:t>
            </a:r>
            <a:r>
              <a:rPr lang="en-US" dirty="0"/>
              <a:t>Cost = Total Development Time × Hourly Rate </a:t>
            </a:r>
            <a:r>
              <a:rPr lang="en-US" b="1" dirty="0"/>
              <a:t> </a:t>
            </a:r>
          </a:p>
          <a:p>
            <a:pPr>
              <a:lnSpc>
                <a:spcPct val="150000"/>
              </a:lnSpc>
            </a:pPr>
            <a:r>
              <a:rPr lang="en-US" b="1" dirty="0"/>
              <a:t>Example: 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500 hours × $50/hour = $25,000.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Models: Fixed Price, Hourly, Stage-based. </a:t>
            </a:r>
          </a:p>
        </p:txBody>
      </p:sp>
      <p:sp>
        <p:nvSpPr>
          <p:cNvPr id="8" name="Google Shape;594;p51">
            <a:extLst>
              <a:ext uri="{FF2B5EF4-FFF2-40B4-BE49-F238E27FC236}">
                <a16:creationId xmlns:a16="http://schemas.microsoft.com/office/drawing/2014/main" id="{8CB45C4D-DFE4-456C-A49A-EF81AC6E8B32}"/>
              </a:ext>
            </a:extLst>
          </p:cNvPr>
          <p:cNvSpPr txBox="1">
            <a:spLocks/>
          </p:cNvSpPr>
          <p:nvPr/>
        </p:nvSpPr>
        <p:spPr>
          <a:xfrm>
            <a:off x="3485607" y="2606101"/>
            <a:ext cx="4318800" cy="606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ompt"/>
              <a:buNone/>
              <a:defRPr sz="6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ompt"/>
              <a:buNone/>
              <a:defRPr sz="6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ompt"/>
              <a:buNone/>
              <a:defRPr sz="6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ompt"/>
              <a:buNone/>
              <a:defRPr sz="6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ompt"/>
              <a:buNone/>
              <a:defRPr sz="6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ompt"/>
              <a:buNone/>
              <a:defRPr sz="6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ompt"/>
              <a:buNone/>
              <a:defRPr sz="6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ompt"/>
              <a:buNone/>
              <a:defRPr sz="6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rompt"/>
              <a:buNone/>
              <a:defRPr sz="60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en-US" sz="2800" dirty="0"/>
              <a:t>Cost Reduction Tactics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8C09BD-B852-4C38-A98D-2BD2697D1C38}"/>
              </a:ext>
            </a:extLst>
          </p:cNvPr>
          <p:cNvSpPr txBox="1"/>
          <p:nvPr/>
        </p:nvSpPr>
        <p:spPr>
          <a:xfrm>
            <a:off x="3594740" y="3362711"/>
            <a:ext cx="4811120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Prioritize MVP features. 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Use cross-platform frameworks. 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Outsource strategically. 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Agile development.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Conclusion </a:t>
            </a:r>
            <a:endParaRPr dirty="0"/>
          </a:p>
        </p:txBody>
      </p:sp>
      <p:sp>
        <p:nvSpPr>
          <p:cNvPr id="331" name="Google Shape;331;p44"/>
          <p:cNvSpPr txBox="1">
            <a:spLocks noGrp="1"/>
          </p:cNvSpPr>
          <p:nvPr>
            <p:ph type="body" idx="1"/>
          </p:nvPr>
        </p:nvSpPr>
        <p:spPr>
          <a:xfrm>
            <a:off x="715100" y="1439024"/>
            <a:ext cx="6175300" cy="2265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Native apps for </a:t>
            </a:r>
            <a:r>
              <a:rPr lang="en-US" b="1" dirty="0"/>
              <a:t>performance</a:t>
            </a:r>
            <a:r>
              <a:rPr lang="en-US" dirty="0"/>
              <a:t>, hybrid for </a:t>
            </a:r>
            <a:r>
              <a:rPr lang="en-US" b="1" dirty="0"/>
              <a:t>cost</a:t>
            </a:r>
            <a:r>
              <a:rPr lang="en-US" dirty="0"/>
              <a:t>. 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Flutter and React Native lead in frameworks. 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Clean Architecture ensures scalability. 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Detailed requirements and cost planning are critical.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5678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55"/>
          <p:cNvSpPr txBox="1">
            <a:spLocks noGrp="1"/>
          </p:cNvSpPr>
          <p:nvPr>
            <p:ph type="title"/>
          </p:nvPr>
        </p:nvSpPr>
        <p:spPr>
          <a:xfrm>
            <a:off x="497084" y="1276200"/>
            <a:ext cx="8149832" cy="29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C27DD7-24A5-4758-B0B1-28F8AE4D3514}"/>
              </a:ext>
            </a:extLst>
          </p:cNvPr>
          <p:cNvSpPr txBox="1"/>
          <p:nvPr/>
        </p:nvSpPr>
        <p:spPr>
          <a:xfrm>
            <a:off x="624468" y="3605561"/>
            <a:ext cx="22525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Questions?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 txBox="1">
            <a:spLocks noGrp="1"/>
          </p:cNvSpPr>
          <p:nvPr>
            <p:ph type="subTitle" idx="1"/>
          </p:nvPr>
        </p:nvSpPr>
        <p:spPr>
          <a:xfrm>
            <a:off x="1117873" y="1214361"/>
            <a:ext cx="3862800" cy="46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Types of Mobile Applications </a:t>
            </a:r>
            <a:endParaRPr dirty="0"/>
          </a:p>
        </p:txBody>
      </p:sp>
      <p:sp>
        <p:nvSpPr>
          <p:cNvPr id="174" name="Google Shape;174;p34"/>
          <p:cNvSpPr txBox="1">
            <a:spLocks noGrp="1"/>
          </p:cNvSpPr>
          <p:nvPr>
            <p:ph type="title" idx="2"/>
          </p:nvPr>
        </p:nvSpPr>
        <p:spPr>
          <a:xfrm>
            <a:off x="1117873" y="271743"/>
            <a:ext cx="43188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Agenda</a:t>
            </a:r>
            <a:endParaRPr dirty="0"/>
          </a:p>
        </p:txBody>
      </p:sp>
      <p:sp>
        <p:nvSpPr>
          <p:cNvPr id="175" name="Google Shape;175;p34"/>
          <p:cNvSpPr txBox="1">
            <a:spLocks noGrp="1"/>
          </p:cNvSpPr>
          <p:nvPr>
            <p:ph type="subTitle" idx="4"/>
          </p:nvPr>
        </p:nvSpPr>
        <p:spPr>
          <a:xfrm>
            <a:off x="1212174" y="1958306"/>
            <a:ext cx="3862800" cy="46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Mobile App Development Frameworks </a:t>
            </a:r>
            <a:endParaRPr dirty="0"/>
          </a:p>
        </p:txBody>
      </p:sp>
      <p:sp>
        <p:nvSpPr>
          <p:cNvPr id="176" name="Google Shape;176;p34"/>
          <p:cNvSpPr txBox="1">
            <a:spLocks noGrp="1"/>
          </p:cNvSpPr>
          <p:nvPr>
            <p:ph type="subTitle" idx="6"/>
          </p:nvPr>
        </p:nvSpPr>
        <p:spPr>
          <a:xfrm>
            <a:off x="1132107" y="2702251"/>
            <a:ext cx="3862800" cy="46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Architectural Patterns &amp; Design Principles </a:t>
            </a:r>
            <a:endParaRPr dirty="0"/>
          </a:p>
        </p:txBody>
      </p:sp>
      <p:sp>
        <p:nvSpPr>
          <p:cNvPr id="177" name="Google Shape;177;p34"/>
          <p:cNvSpPr txBox="1">
            <a:spLocks noGrp="1"/>
          </p:cNvSpPr>
          <p:nvPr>
            <p:ph type="subTitle" idx="8"/>
          </p:nvPr>
        </p:nvSpPr>
        <p:spPr>
          <a:xfrm>
            <a:off x="1132107" y="3408595"/>
            <a:ext cx="3862800" cy="46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Gathering App Requirements </a:t>
            </a:r>
          </a:p>
        </p:txBody>
      </p:sp>
      <p:sp>
        <p:nvSpPr>
          <p:cNvPr id="178" name="Google Shape;178;p34"/>
          <p:cNvSpPr txBox="1">
            <a:spLocks noGrp="1"/>
          </p:cNvSpPr>
          <p:nvPr>
            <p:ph type="subTitle" idx="13"/>
          </p:nvPr>
        </p:nvSpPr>
        <p:spPr>
          <a:xfrm>
            <a:off x="1117873" y="4070839"/>
            <a:ext cx="3862800" cy="46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Cost Estimation Strategies 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9" name="Google Shape;179;p34"/>
          <p:cNvSpPr txBox="1">
            <a:spLocks noGrp="1"/>
          </p:cNvSpPr>
          <p:nvPr>
            <p:ph type="title"/>
          </p:nvPr>
        </p:nvSpPr>
        <p:spPr>
          <a:xfrm>
            <a:off x="616923" y="1236806"/>
            <a:ext cx="456000" cy="46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0" name="Google Shape;180;p34"/>
          <p:cNvSpPr txBox="1">
            <a:spLocks noGrp="1"/>
          </p:cNvSpPr>
          <p:nvPr>
            <p:ph type="title" idx="3"/>
          </p:nvPr>
        </p:nvSpPr>
        <p:spPr>
          <a:xfrm>
            <a:off x="616923" y="1958306"/>
            <a:ext cx="456000" cy="46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1" name="Google Shape;181;p34"/>
          <p:cNvSpPr txBox="1">
            <a:spLocks noGrp="1"/>
          </p:cNvSpPr>
          <p:nvPr>
            <p:ph type="title" idx="5"/>
          </p:nvPr>
        </p:nvSpPr>
        <p:spPr>
          <a:xfrm>
            <a:off x="622741" y="2642600"/>
            <a:ext cx="456000" cy="46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" name="Google Shape;182;p34"/>
          <p:cNvSpPr txBox="1">
            <a:spLocks noGrp="1"/>
          </p:cNvSpPr>
          <p:nvPr>
            <p:ph type="title" idx="7"/>
          </p:nvPr>
        </p:nvSpPr>
        <p:spPr>
          <a:xfrm>
            <a:off x="584007" y="3386545"/>
            <a:ext cx="456000" cy="46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3" name="Google Shape;183;p34"/>
          <p:cNvSpPr txBox="1">
            <a:spLocks noGrp="1"/>
          </p:cNvSpPr>
          <p:nvPr>
            <p:ph type="title" idx="9"/>
          </p:nvPr>
        </p:nvSpPr>
        <p:spPr>
          <a:xfrm>
            <a:off x="616923" y="4070839"/>
            <a:ext cx="456000" cy="46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184" name="Google Shape;184;p34"/>
          <p:cNvGrpSpPr/>
          <p:nvPr/>
        </p:nvGrpSpPr>
        <p:grpSpPr>
          <a:xfrm>
            <a:off x="5715175" y="100"/>
            <a:ext cx="6000301" cy="5143500"/>
            <a:chOff x="5715175" y="100"/>
            <a:chExt cx="6000301" cy="5143500"/>
          </a:xfrm>
        </p:grpSpPr>
        <p:sp>
          <p:nvSpPr>
            <p:cNvPr id="185" name="Google Shape;185;p34"/>
            <p:cNvSpPr/>
            <p:nvPr/>
          </p:nvSpPr>
          <p:spPr>
            <a:xfrm>
              <a:off x="5715175" y="100"/>
              <a:ext cx="3428700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4"/>
            <p:cNvSpPr/>
            <p:nvPr/>
          </p:nvSpPr>
          <p:spPr>
            <a:xfrm>
              <a:off x="6572275" y="100"/>
              <a:ext cx="5143201" cy="514348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3"/>
          <p:cNvSpPr txBox="1">
            <a:spLocks noGrp="1"/>
          </p:cNvSpPr>
          <p:nvPr>
            <p:ph type="title"/>
          </p:nvPr>
        </p:nvSpPr>
        <p:spPr>
          <a:xfrm>
            <a:off x="528134" y="129634"/>
            <a:ext cx="77139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Types of Mobile Apps </a:t>
            </a:r>
            <a:endParaRPr dirty="0"/>
          </a:p>
        </p:txBody>
      </p:sp>
      <p:sp>
        <p:nvSpPr>
          <p:cNvPr id="167" name="Google Shape;167;p33"/>
          <p:cNvSpPr txBox="1"/>
          <p:nvPr/>
        </p:nvSpPr>
        <p:spPr>
          <a:xfrm>
            <a:off x="260505" y="2957217"/>
            <a:ext cx="3124141" cy="1736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Hybrid Apps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Blend of native and web (e.g., Ionic, Cordova).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Pros: Single codebase, native-like UI.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Cons: WebView limitations.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Examples: Instagram, Gmail.  </a:t>
            </a:r>
          </a:p>
        </p:txBody>
      </p:sp>
      <p:sp>
        <p:nvSpPr>
          <p:cNvPr id="8" name="Google Shape;167;p33">
            <a:extLst>
              <a:ext uri="{FF2B5EF4-FFF2-40B4-BE49-F238E27FC236}">
                <a16:creationId xmlns:a16="http://schemas.microsoft.com/office/drawing/2014/main" id="{DE3622EF-B257-45EE-AC8E-2A156E94FC86}"/>
              </a:ext>
            </a:extLst>
          </p:cNvPr>
          <p:cNvSpPr txBox="1"/>
          <p:nvPr/>
        </p:nvSpPr>
        <p:spPr>
          <a:xfrm>
            <a:off x="56691" y="729346"/>
            <a:ext cx="2627528" cy="1678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 Apps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Browser-based (HTML5, CSS, JS).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Pros: Cross-platform, low cost.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Cons: Limited offline access, slower performance.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Examples: Amazon, Netflix.  </a:t>
            </a:r>
          </a:p>
        </p:txBody>
      </p:sp>
      <p:sp>
        <p:nvSpPr>
          <p:cNvPr id="9" name="Google Shape;167;p33">
            <a:extLst>
              <a:ext uri="{FF2B5EF4-FFF2-40B4-BE49-F238E27FC236}">
                <a16:creationId xmlns:a16="http://schemas.microsoft.com/office/drawing/2014/main" id="{A9DC3010-89FD-4238-8784-AC40025FCB93}"/>
              </a:ext>
            </a:extLst>
          </p:cNvPr>
          <p:cNvSpPr txBox="1"/>
          <p:nvPr/>
        </p:nvSpPr>
        <p:spPr>
          <a:xfrm>
            <a:off x="2758530" y="729346"/>
            <a:ext cx="2627528" cy="1587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Native Apps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Platform-specific (iOS, Android, Windows).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Pros: High performance, offline access.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Cons: Multiple codebases, higher cost.  </a:t>
            </a:r>
          </a:p>
          <a:p>
            <a:pPr marL="171450" marR="0" indent="-1714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Examples: WhatsApp, Spotify.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23E100-2D4A-40C7-9D83-7382C5A1D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2721" y="1983324"/>
            <a:ext cx="4314587" cy="305384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>
            <a:spLocks noGrp="1"/>
          </p:cNvSpPr>
          <p:nvPr>
            <p:ph type="title"/>
          </p:nvPr>
        </p:nvSpPr>
        <p:spPr>
          <a:xfrm>
            <a:off x="3637312" y="353750"/>
            <a:ext cx="4745925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Framework Comparison Overview </a:t>
            </a:r>
            <a:endParaRPr lang="en-US" sz="3200" dirty="0"/>
          </a:p>
        </p:txBody>
      </p:sp>
      <p:sp>
        <p:nvSpPr>
          <p:cNvPr id="192" name="Google Shape;192;p35"/>
          <p:cNvSpPr txBox="1">
            <a:spLocks noGrp="1"/>
          </p:cNvSpPr>
          <p:nvPr>
            <p:ph type="body" idx="1"/>
          </p:nvPr>
        </p:nvSpPr>
        <p:spPr>
          <a:xfrm>
            <a:off x="3354075" y="1462738"/>
            <a:ext cx="3061125" cy="1864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 Framework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React Native (JavaScript/TS)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Flutter (Dart)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Xamarin (C#)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Ionic (HTML/CSS/JS)  </a:t>
            </a:r>
          </a:p>
        </p:txBody>
      </p:sp>
      <p:grpSp>
        <p:nvGrpSpPr>
          <p:cNvPr id="193" name="Google Shape;193;p35"/>
          <p:cNvGrpSpPr/>
          <p:nvPr/>
        </p:nvGrpSpPr>
        <p:grpSpPr>
          <a:xfrm>
            <a:off x="0" y="-200755"/>
            <a:ext cx="3428700" cy="5545011"/>
            <a:chOff x="0" y="-200755"/>
            <a:chExt cx="3428700" cy="5545011"/>
          </a:xfrm>
        </p:grpSpPr>
        <p:sp>
          <p:nvSpPr>
            <p:cNvPr id="194" name="Google Shape;194;p35"/>
            <p:cNvSpPr/>
            <p:nvPr/>
          </p:nvSpPr>
          <p:spPr>
            <a:xfrm>
              <a:off x="0" y="100"/>
              <a:ext cx="3428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5" name="Google Shape;195;p35"/>
            <p:cNvGrpSpPr/>
            <p:nvPr/>
          </p:nvGrpSpPr>
          <p:grpSpPr>
            <a:xfrm>
              <a:off x="0" y="-200755"/>
              <a:ext cx="3428685" cy="5545011"/>
              <a:chOff x="0" y="100"/>
              <a:chExt cx="3428685" cy="5545011"/>
            </a:xfrm>
          </p:grpSpPr>
          <p:sp>
            <p:nvSpPr>
              <p:cNvPr id="196" name="Google Shape;196;p35"/>
              <p:cNvSpPr/>
              <p:nvPr/>
            </p:nvSpPr>
            <p:spPr>
              <a:xfrm>
                <a:off x="0" y="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5"/>
              <p:cNvSpPr/>
              <p:nvPr/>
            </p:nvSpPr>
            <p:spPr>
              <a:xfrm>
                <a:off x="1142899" y="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5"/>
              <p:cNvSpPr/>
              <p:nvPr/>
            </p:nvSpPr>
            <p:spPr>
              <a:xfrm>
                <a:off x="2285797" y="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5"/>
              <p:cNvSpPr/>
              <p:nvPr/>
            </p:nvSpPr>
            <p:spPr>
              <a:xfrm>
                <a:off x="0" y="1109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5"/>
              <p:cNvSpPr/>
              <p:nvPr/>
            </p:nvSpPr>
            <p:spPr>
              <a:xfrm>
                <a:off x="1142899" y="1109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5"/>
              <p:cNvSpPr/>
              <p:nvPr/>
            </p:nvSpPr>
            <p:spPr>
              <a:xfrm>
                <a:off x="2285797" y="1109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5"/>
              <p:cNvSpPr/>
              <p:nvPr/>
            </p:nvSpPr>
            <p:spPr>
              <a:xfrm>
                <a:off x="0" y="2218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5"/>
              <p:cNvSpPr/>
              <p:nvPr/>
            </p:nvSpPr>
            <p:spPr>
              <a:xfrm>
                <a:off x="1142899" y="2218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5"/>
              <p:cNvSpPr/>
              <p:nvPr/>
            </p:nvSpPr>
            <p:spPr>
              <a:xfrm>
                <a:off x="2285797" y="2218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5"/>
              <p:cNvSpPr/>
              <p:nvPr/>
            </p:nvSpPr>
            <p:spPr>
              <a:xfrm>
                <a:off x="0" y="3327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5"/>
              <p:cNvSpPr/>
              <p:nvPr/>
            </p:nvSpPr>
            <p:spPr>
              <a:xfrm>
                <a:off x="1142899" y="3327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5"/>
              <p:cNvSpPr/>
              <p:nvPr/>
            </p:nvSpPr>
            <p:spPr>
              <a:xfrm>
                <a:off x="2285797" y="3327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5"/>
              <p:cNvSpPr/>
              <p:nvPr/>
            </p:nvSpPr>
            <p:spPr>
              <a:xfrm>
                <a:off x="0" y="4436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5"/>
              <p:cNvSpPr/>
              <p:nvPr/>
            </p:nvSpPr>
            <p:spPr>
              <a:xfrm>
                <a:off x="1142899" y="4436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5"/>
              <p:cNvSpPr/>
              <p:nvPr/>
            </p:nvSpPr>
            <p:spPr>
              <a:xfrm>
                <a:off x="2285797" y="4436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192;p35">
            <a:extLst>
              <a:ext uri="{FF2B5EF4-FFF2-40B4-BE49-F238E27FC236}">
                <a16:creationId xmlns:a16="http://schemas.microsoft.com/office/drawing/2014/main" id="{758A9AC5-1489-4874-9F12-BDD2C9485D06}"/>
              </a:ext>
            </a:extLst>
          </p:cNvPr>
          <p:cNvSpPr txBox="1">
            <a:spLocks/>
          </p:cNvSpPr>
          <p:nvPr/>
        </p:nvSpPr>
        <p:spPr>
          <a:xfrm>
            <a:off x="3428685" y="3606040"/>
            <a:ext cx="5132115" cy="899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 sz="16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Comparison Metrics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Performance, Cost, Time-to-Market, Community. 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>
            <a:spLocks noGrp="1"/>
          </p:cNvSpPr>
          <p:nvPr>
            <p:ph type="title"/>
          </p:nvPr>
        </p:nvSpPr>
        <p:spPr>
          <a:xfrm>
            <a:off x="103085" y="94476"/>
            <a:ext cx="3504115" cy="7119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React Native </a:t>
            </a:r>
            <a:endParaRPr sz="3600" dirty="0"/>
          </a:p>
        </p:txBody>
      </p:sp>
      <p:sp>
        <p:nvSpPr>
          <p:cNvPr id="217" name="Google Shape;217;p36"/>
          <p:cNvSpPr txBox="1">
            <a:spLocks noGrp="1"/>
          </p:cNvSpPr>
          <p:nvPr>
            <p:ph type="subTitle" idx="1"/>
          </p:nvPr>
        </p:nvSpPr>
        <p:spPr>
          <a:xfrm>
            <a:off x="0" y="636837"/>
            <a:ext cx="5536802" cy="16528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Language: JavaScript/TypeScript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Performance: </a:t>
            </a:r>
            <a:r>
              <a:rPr lang="en-US" sz="16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⭐⭐⭐⭐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(Bridge-dependent)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Best For: Startups, MVPs.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Pros: Reusable code, strong community.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Cons: Requires native modules for advanced features.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Diagram Placeholder: React Native Workflow. </a:t>
            </a:r>
            <a:endParaRPr dirty="0"/>
          </a:p>
        </p:txBody>
      </p:sp>
      <p:grpSp>
        <p:nvGrpSpPr>
          <p:cNvPr id="218" name="Google Shape;218;p36"/>
          <p:cNvGrpSpPr/>
          <p:nvPr/>
        </p:nvGrpSpPr>
        <p:grpSpPr>
          <a:xfrm>
            <a:off x="5715175" y="1"/>
            <a:ext cx="3428715" cy="6654047"/>
            <a:chOff x="5715175" y="1"/>
            <a:chExt cx="3428715" cy="6654047"/>
          </a:xfrm>
        </p:grpSpPr>
        <p:sp>
          <p:nvSpPr>
            <p:cNvPr id="219" name="Google Shape;219;p36"/>
            <p:cNvSpPr/>
            <p:nvPr/>
          </p:nvSpPr>
          <p:spPr>
            <a:xfrm>
              <a:off x="5715175" y="100"/>
              <a:ext cx="3428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6"/>
            <p:cNvSpPr/>
            <p:nvPr/>
          </p:nvSpPr>
          <p:spPr>
            <a:xfrm>
              <a:off x="5715175" y="1"/>
              <a:ext cx="3428715" cy="3327033"/>
            </a:xfrm>
            <a:custGeom>
              <a:avLst/>
              <a:gdLst/>
              <a:ahLst/>
              <a:cxnLst/>
              <a:rect l="l" t="t" r="r" b="b"/>
              <a:pathLst>
                <a:path w="20613" h="20002" extrusionOk="0">
                  <a:moveTo>
                    <a:pt x="10306" y="1"/>
                  </a:moveTo>
                  <a:cubicBezTo>
                    <a:pt x="9504" y="1"/>
                    <a:pt x="8702" y="307"/>
                    <a:pt x="8089" y="919"/>
                  </a:cubicBezTo>
                  <a:lnTo>
                    <a:pt x="1225" y="7784"/>
                  </a:lnTo>
                  <a:cubicBezTo>
                    <a:pt x="0" y="9009"/>
                    <a:pt x="0" y="10993"/>
                    <a:pt x="1225" y="12218"/>
                  </a:cubicBezTo>
                  <a:lnTo>
                    <a:pt x="8089" y="19083"/>
                  </a:lnTo>
                  <a:cubicBezTo>
                    <a:pt x="8702" y="19695"/>
                    <a:pt x="9504" y="20001"/>
                    <a:pt x="10306" y="20001"/>
                  </a:cubicBezTo>
                  <a:cubicBezTo>
                    <a:pt x="11108" y="20001"/>
                    <a:pt x="11910" y="19695"/>
                    <a:pt x="12522" y="19083"/>
                  </a:cubicBezTo>
                  <a:lnTo>
                    <a:pt x="19388" y="12218"/>
                  </a:lnTo>
                  <a:cubicBezTo>
                    <a:pt x="20613" y="10993"/>
                    <a:pt x="20613" y="9009"/>
                    <a:pt x="19388" y="7784"/>
                  </a:cubicBezTo>
                  <a:lnTo>
                    <a:pt x="12522" y="919"/>
                  </a:lnTo>
                  <a:cubicBezTo>
                    <a:pt x="11910" y="307"/>
                    <a:pt x="11108" y="1"/>
                    <a:pt x="10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6"/>
            <p:cNvSpPr/>
            <p:nvPr/>
          </p:nvSpPr>
          <p:spPr>
            <a:xfrm>
              <a:off x="5766032" y="3327049"/>
              <a:ext cx="3327000" cy="332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5D63AFE-0ADB-4C7F-A586-767B45BB3B1E}"/>
              </a:ext>
            </a:extLst>
          </p:cNvPr>
          <p:cNvSpPr txBox="1"/>
          <p:nvPr/>
        </p:nvSpPr>
        <p:spPr>
          <a:xfrm>
            <a:off x="225500" y="2571750"/>
            <a:ext cx="199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474747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Prompt"/>
              </a:rPr>
              <a:t>Flutter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34CD20-2712-4377-AC47-D477D5C6B825}"/>
              </a:ext>
            </a:extLst>
          </p:cNvPr>
          <p:cNvSpPr txBox="1"/>
          <p:nvPr/>
        </p:nvSpPr>
        <p:spPr>
          <a:xfrm>
            <a:off x="-17000" y="3327034"/>
            <a:ext cx="4905800" cy="146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-3175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474747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74747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Epilogue"/>
              </a:rPr>
              <a:t>Language: Dart  </a:t>
            </a:r>
          </a:p>
          <a:p>
            <a:pPr marL="0" marR="0" lvl="0" indent="-3175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474747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74747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Epilogue"/>
              </a:rPr>
              <a:t>Performance: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74747"/>
                </a:solidFill>
                <a:effectLst/>
                <a:uLnTx/>
                <a:uFillTx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  <a:sym typeface="Epilogue"/>
              </a:rPr>
              <a:t>⭐⭐⭐⭐⭐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74747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Epilogue"/>
              </a:rPr>
              <a:t> (No bridge, 60fps).  </a:t>
            </a:r>
          </a:p>
          <a:p>
            <a:pPr marL="0" marR="0" lvl="0" indent="-3175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474747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74747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Epilogue"/>
              </a:rPr>
              <a:t>Best For: Gaming/media apps.  </a:t>
            </a:r>
          </a:p>
          <a:p>
            <a:pPr marL="0" marR="0" lvl="0" indent="-3175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474747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74747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Epilogue"/>
              </a:rPr>
              <a:t>Pros: Custom widgets, fast prototyping.  </a:t>
            </a:r>
          </a:p>
          <a:p>
            <a:pPr marL="0" marR="0" lvl="0" indent="-3175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474747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74747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Epilogue"/>
              </a:rPr>
              <a:t>Cons: Steeper learning curve.  </a:t>
            </a:r>
          </a:p>
          <a:p>
            <a:pPr marL="0" marR="0" lvl="0" indent="-3175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474747"/>
              </a:buClr>
              <a:buSzPts val="14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74747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Epilogue"/>
              </a:rPr>
              <a:t>Diagram Placeholder: Flutter Architecture.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AE3F60-FD11-44A5-A524-A2AA78B9E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6271" y="2530971"/>
            <a:ext cx="4757729" cy="267684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318800" cy="594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Xamarin &amp; Ionic </a:t>
            </a:r>
            <a:endParaRPr dirty="0"/>
          </a:p>
        </p:txBody>
      </p:sp>
      <p:sp>
        <p:nvSpPr>
          <p:cNvPr id="240" name="Google Shape;240;p38"/>
          <p:cNvSpPr txBox="1">
            <a:spLocks noGrp="1"/>
          </p:cNvSpPr>
          <p:nvPr>
            <p:ph type="body" idx="1"/>
          </p:nvPr>
        </p:nvSpPr>
        <p:spPr>
          <a:xfrm>
            <a:off x="179842" y="1382057"/>
            <a:ext cx="3856900" cy="11896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Xamarin (C#)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Pros: .NET integration, AOT compilation.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Cons: Smaller community. </a:t>
            </a:r>
            <a:endParaRPr dirty="0"/>
          </a:p>
        </p:txBody>
      </p:sp>
      <p:grpSp>
        <p:nvGrpSpPr>
          <p:cNvPr id="241" name="Google Shape;241;p38"/>
          <p:cNvGrpSpPr/>
          <p:nvPr/>
        </p:nvGrpSpPr>
        <p:grpSpPr>
          <a:xfrm>
            <a:off x="5715300" y="-200755"/>
            <a:ext cx="3428700" cy="5545011"/>
            <a:chOff x="5715300" y="-200755"/>
            <a:chExt cx="3428700" cy="5545011"/>
          </a:xfrm>
        </p:grpSpPr>
        <p:sp>
          <p:nvSpPr>
            <p:cNvPr id="242" name="Google Shape;242;p38"/>
            <p:cNvSpPr/>
            <p:nvPr/>
          </p:nvSpPr>
          <p:spPr>
            <a:xfrm>
              <a:off x="5715300" y="100"/>
              <a:ext cx="3428700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" name="Google Shape;243;p38"/>
            <p:cNvGrpSpPr/>
            <p:nvPr/>
          </p:nvGrpSpPr>
          <p:grpSpPr>
            <a:xfrm>
              <a:off x="5715300" y="-200755"/>
              <a:ext cx="3428685" cy="5545011"/>
              <a:chOff x="0" y="100"/>
              <a:chExt cx="3428685" cy="5545011"/>
            </a:xfrm>
          </p:grpSpPr>
          <p:sp>
            <p:nvSpPr>
              <p:cNvPr id="244" name="Google Shape;244;p38"/>
              <p:cNvSpPr/>
              <p:nvPr/>
            </p:nvSpPr>
            <p:spPr>
              <a:xfrm>
                <a:off x="0" y="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8"/>
              <p:cNvSpPr/>
              <p:nvPr/>
            </p:nvSpPr>
            <p:spPr>
              <a:xfrm>
                <a:off x="1142899" y="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8"/>
              <p:cNvSpPr/>
              <p:nvPr/>
            </p:nvSpPr>
            <p:spPr>
              <a:xfrm>
                <a:off x="2285797" y="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8"/>
              <p:cNvSpPr/>
              <p:nvPr/>
            </p:nvSpPr>
            <p:spPr>
              <a:xfrm>
                <a:off x="0" y="1109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8"/>
              <p:cNvSpPr/>
              <p:nvPr/>
            </p:nvSpPr>
            <p:spPr>
              <a:xfrm>
                <a:off x="1142899" y="1109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8"/>
              <p:cNvSpPr/>
              <p:nvPr/>
            </p:nvSpPr>
            <p:spPr>
              <a:xfrm>
                <a:off x="2285797" y="1109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8"/>
              <p:cNvSpPr/>
              <p:nvPr/>
            </p:nvSpPr>
            <p:spPr>
              <a:xfrm>
                <a:off x="0" y="2218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8"/>
              <p:cNvSpPr/>
              <p:nvPr/>
            </p:nvSpPr>
            <p:spPr>
              <a:xfrm>
                <a:off x="1142899" y="2218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8"/>
              <p:cNvSpPr/>
              <p:nvPr/>
            </p:nvSpPr>
            <p:spPr>
              <a:xfrm>
                <a:off x="2285797" y="2218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8"/>
              <p:cNvSpPr/>
              <p:nvPr/>
            </p:nvSpPr>
            <p:spPr>
              <a:xfrm>
                <a:off x="0" y="3327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8"/>
              <p:cNvSpPr/>
              <p:nvPr/>
            </p:nvSpPr>
            <p:spPr>
              <a:xfrm>
                <a:off x="1142899" y="3327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8"/>
              <p:cNvSpPr/>
              <p:nvPr/>
            </p:nvSpPr>
            <p:spPr>
              <a:xfrm>
                <a:off x="2285797" y="3327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8"/>
              <p:cNvSpPr/>
              <p:nvPr/>
            </p:nvSpPr>
            <p:spPr>
              <a:xfrm>
                <a:off x="0" y="4436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8"/>
              <p:cNvSpPr/>
              <p:nvPr/>
            </p:nvSpPr>
            <p:spPr>
              <a:xfrm>
                <a:off x="1142899" y="4436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8"/>
              <p:cNvSpPr/>
              <p:nvPr/>
            </p:nvSpPr>
            <p:spPr>
              <a:xfrm>
                <a:off x="2285797" y="4436100"/>
                <a:ext cx="1142888" cy="1109011"/>
              </a:xfrm>
              <a:custGeom>
                <a:avLst/>
                <a:gdLst/>
                <a:ahLst/>
                <a:cxnLst/>
                <a:rect l="l" t="t" r="r" b="b"/>
                <a:pathLst>
                  <a:path w="20613" h="20002" extrusionOk="0">
                    <a:moveTo>
                      <a:pt x="10306" y="1"/>
                    </a:moveTo>
                    <a:cubicBezTo>
                      <a:pt x="9504" y="1"/>
                      <a:pt x="8702" y="307"/>
                      <a:pt x="8089" y="919"/>
                    </a:cubicBezTo>
                    <a:lnTo>
                      <a:pt x="1225" y="7784"/>
                    </a:lnTo>
                    <a:cubicBezTo>
                      <a:pt x="0" y="9009"/>
                      <a:pt x="0" y="10993"/>
                      <a:pt x="1225" y="12218"/>
                    </a:cubicBezTo>
                    <a:lnTo>
                      <a:pt x="8089" y="19083"/>
                    </a:lnTo>
                    <a:cubicBezTo>
                      <a:pt x="8702" y="19695"/>
                      <a:pt x="9504" y="20001"/>
                      <a:pt x="10306" y="20001"/>
                    </a:cubicBezTo>
                    <a:cubicBezTo>
                      <a:pt x="11108" y="20001"/>
                      <a:pt x="11910" y="19695"/>
                      <a:pt x="12522" y="19083"/>
                    </a:cubicBezTo>
                    <a:lnTo>
                      <a:pt x="19388" y="12218"/>
                    </a:lnTo>
                    <a:cubicBezTo>
                      <a:pt x="20613" y="10993"/>
                      <a:pt x="20613" y="9009"/>
                      <a:pt x="19388" y="7784"/>
                    </a:cubicBezTo>
                    <a:lnTo>
                      <a:pt x="12522" y="919"/>
                    </a:lnTo>
                    <a:cubicBezTo>
                      <a:pt x="11910" y="307"/>
                      <a:pt x="11108" y="1"/>
                      <a:pt x="103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40;p38">
            <a:extLst>
              <a:ext uri="{FF2B5EF4-FFF2-40B4-BE49-F238E27FC236}">
                <a16:creationId xmlns:a16="http://schemas.microsoft.com/office/drawing/2014/main" id="{2B75D26F-64FA-488C-994E-A5C04D8EFAD1}"/>
              </a:ext>
            </a:extLst>
          </p:cNvPr>
          <p:cNvSpPr txBox="1">
            <a:spLocks/>
          </p:cNvSpPr>
          <p:nvPr/>
        </p:nvSpPr>
        <p:spPr>
          <a:xfrm>
            <a:off x="89733" y="2491057"/>
            <a:ext cx="3856900" cy="1189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Ionic (Web Tech)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Pros: Low cost, web developer-friendly. 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Cons: WebView performance.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55E89D-A0DF-489D-8187-FDBC055EA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6633" y="2038135"/>
            <a:ext cx="5197367" cy="31052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Performance Benchmark</a:t>
            </a:r>
            <a:endParaRPr lang="en-US" dirty="0"/>
          </a:p>
        </p:txBody>
      </p:sp>
      <p:graphicFrame>
        <p:nvGraphicFramePr>
          <p:cNvPr id="276" name="Google Shape;276;p40"/>
          <p:cNvGraphicFramePr/>
          <p:nvPr>
            <p:extLst>
              <p:ext uri="{D42A27DB-BD31-4B8C-83A1-F6EECF244321}">
                <p14:modId xmlns:p14="http://schemas.microsoft.com/office/powerpoint/2010/main" val="2639233954"/>
              </p:ext>
            </p:extLst>
          </p:nvPr>
        </p:nvGraphicFramePr>
        <p:xfrm>
          <a:off x="83148" y="1321481"/>
          <a:ext cx="4488852" cy="2123250"/>
        </p:xfrm>
        <a:graphic>
          <a:graphicData uri="http://schemas.openxmlformats.org/drawingml/2006/table">
            <a:tbl>
              <a:tblPr>
                <a:noFill/>
                <a:tableStyleId>{457F9ACD-72C0-461C-B523-7A6F4D711C1F}</a:tableStyleId>
              </a:tblPr>
              <a:tblGrid>
                <a:gridCol w="223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52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2"/>
                          </a:solidFill>
                          <a:latin typeface="Prompt"/>
                          <a:ea typeface="Prompt"/>
                          <a:cs typeface="Prompt"/>
                          <a:sym typeface="Prompt"/>
                        </a:rPr>
                        <a:t>Framework</a:t>
                      </a:r>
                      <a:endParaRPr sz="1800" b="1" dirty="0">
                        <a:solidFill>
                          <a:schemeClr val="lt2"/>
                        </a:solidFill>
                        <a:latin typeface="Prompt"/>
                        <a:ea typeface="Prompt"/>
                        <a:cs typeface="Prompt"/>
                        <a:sym typeface="Promp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2"/>
                          </a:solidFill>
                          <a:latin typeface="Prompt"/>
                          <a:ea typeface="Prompt"/>
                          <a:cs typeface="Prompt"/>
                          <a:sym typeface="Prompt"/>
                        </a:rPr>
                        <a:t>UI Rendering</a:t>
                      </a:r>
                      <a:endParaRPr sz="1800" b="1" dirty="0">
                        <a:solidFill>
                          <a:schemeClr val="lt2"/>
                        </a:solidFill>
                        <a:latin typeface="Prompt"/>
                        <a:ea typeface="Prompt"/>
                        <a:cs typeface="Prompt"/>
                        <a:sym typeface="Promp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React Native 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⭐⭐⭐⭐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Flutter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⭐⭐⭐⭐⭐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Xamarin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⭐⭐⭐⭐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Ionic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⭐⭐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77" name="Google Shape;277;p40"/>
          <p:cNvSpPr txBox="1">
            <a:spLocks noGrp="1"/>
          </p:cNvSpPr>
          <p:nvPr>
            <p:ph type="subTitle" idx="4294967295"/>
          </p:nvPr>
        </p:nvSpPr>
        <p:spPr>
          <a:xfrm>
            <a:off x="715050" y="3749575"/>
            <a:ext cx="7713900" cy="67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Key Insight: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Flutter</a:t>
            </a:r>
            <a:r>
              <a:rPr lang="en-US" dirty="0"/>
              <a:t> excels in animations; </a:t>
            </a:r>
            <a:r>
              <a:rPr lang="en-US" b="1" dirty="0"/>
              <a:t>Xamarin</a:t>
            </a:r>
            <a:r>
              <a:rPr lang="en-US" dirty="0"/>
              <a:t> offers best native access. </a:t>
            </a:r>
            <a:endParaRPr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C8B25C7-8D17-4298-A515-59029707C3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6910119"/>
              </p:ext>
            </p:extLst>
          </p:nvPr>
        </p:nvGraphicFramePr>
        <p:xfrm>
          <a:off x="4572000" y="1324532"/>
          <a:ext cx="2255252" cy="2123250"/>
        </p:xfrm>
        <a:graphic>
          <a:graphicData uri="http://schemas.openxmlformats.org/drawingml/2006/table">
            <a:tbl>
              <a:tblPr>
                <a:noFill/>
                <a:tableStyleId>{457F9ACD-72C0-461C-B523-7A6F4D711C1F}</a:tableStyleId>
              </a:tblPr>
              <a:tblGrid>
                <a:gridCol w="2255252">
                  <a:extLst>
                    <a:ext uri="{9D8B030D-6E8A-4147-A177-3AD203B41FA5}">
                      <a16:colId xmlns:a16="http://schemas.microsoft.com/office/drawing/2014/main" val="550389805"/>
                    </a:ext>
                  </a:extLst>
                </a:gridCol>
              </a:tblGrid>
              <a:tr h="47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2"/>
                          </a:solidFill>
                          <a:latin typeface="Prompt"/>
                          <a:ea typeface="Prompt"/>
                          <a:cs typeface="Prompt"/>
                          <a:sym typeface="Prompt"/>
                        </a:rPr>
                        <a:t>Animation</a:t>
                      </a:r>
                      <a:endParaRPr sz="1800" b="1" dirty="0">
                        <a:solidFill>
                          <a:schemeClr val="lt2"/>
                        </a:solidFill>
                        <a:latin typeface="Prompt"/>
                        <a:ea typeface="Prompt"/>
                        <a:cs typeface="Prompt"/>
                        <a:sym typeface="Promp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903231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⭐⭐⭐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845669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⭐⭐⭐⭐⭐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5196594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⭐⭐⭐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8410450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⭐⭐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424960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EEAB252-7462-4B19-BB3C-FFA140A182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5784855"/>
              </p:ext>
            </p:extLst>
          </p:nvPr>
        </p:nvGraphicFramePr>
        <p:xfrm>
          <a:off x="6827252" y="1321481"/>
          <a:ext cx="2255252" cy="2123250"/>
        </p:xfrm>
        <a:graphic>
          <a:graphicData uri="http://schemas.openxmlformats.org/drawingml/2006/table">
            <a:tbl>
              <a:tblPr>
                <a:noFill/>
                <a:tableStyleId>{457F9ACD-72C0-461C-B523-7A6F4D711C1F}</a:tableStyleId>
              </a:tblPr>
              <a:tblGrid>
                <a:gridCol w="2255252">
                  <a:extLst>
                    <a:ext uri="{9D8B030D-6E8A-4147-A177-3AD203B41FA5}">
                      <a16:colId xmlns:a16="http://schemas.microsoft.com/office/drawing/2014/main" val="550389805"/>
                    </a:ext>
                  </a:extLst>
                </a:gridCol>
              </a:tblGrid>
              <a:tr h="475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2"/>
                          </a:solidFill>
                          <a:latin typeface="Prompt"/>
                          <a:ea typeface="Prompt"/>
                          <a:cs typeface="Prompt"/>
                          <a:sym typeface="Prompt"/>
                        </a:rPr>
                        <a:t>Native Access </a:t>
                      </a:r>
                      <a:endParaRPr sz="1800" b="1" dirty="0">
                        <a:solidFill>
                          <a:schemeClr val="lt2"/>
                        </a:solidFill>
                        <a:latin typeface="Prompt"/>
                        <a:ea typeface="Prompt"/>
                        <a:cs typeface="Prompt"/>
                        <a:sym typeface="Promp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903231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⭐⭐⭐⭐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845669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⭐⭐⭐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5196594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⭐⭐⭐⭐⭐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8410450"/>
                  </a:ext>
                </a:extLst>
              </a:tr>
              <a:tr h="411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 ⭐⭐ </a:t>
                      </a:r>
                      <a:endParaRPr dirty="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42496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9"/>
          <p:cNvSpPr txBox="1">
            <a:spLocks noGrp="1"/>
          </p:cNvSpPr>
          <p:nvPr>
            <p:ph type="title"/>
          </p:nvPr>
        </p:nvSpPr>
        <p:spPr>
          <a:xfrm>
            <a:off x="4496761" y="85904"/>
            <a:ext cx="4647239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Architecture Patterns </a:t>
            </a:r>
            <a:b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dirty="0"/>
          </a:p>
        </p:txBody>
      </p:sp>
      <p:sp>
        <p:nvSpPr>
          <p:cNvPr id="264" name="Google Shape;264;p39"/>
          <p:cNvSpPr txBox="1">
            <a:spLocks noGrp="1"/>
          </p:cNvSpPr>
          <p:nvPr>
            <p:ph type="subTitle" idx="1"/>
          </p:nvPr>
        </p:nvSpPr>
        <p:spPr>
          <a:xfrm>
            <a:off x="4825200" y="817345"/>
            <a:ext cx="1402674" cy="4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MVC </a:t>
            </a:r>
            <a:endParaRPr dirty="0"/>
          </a:p>
        </p:txBody>
      </p:sp>
      <p:sp>
        <p:nvSpPr>
          <p:cNvPr id="265" name="Google Shape;265;p39"/>
          <p:cNvSpPr txBox="1">
            <a:spLocks noGrp="1"/>
          </p:cNvSpPr>
          <p:nvPr>
            <p:ph type="subTitle" idx="2"/>
          </p:nvPr>
        </p:nvSpPr>
        <p:spPr>
          <a:xfrm>
            <a:off x="4825200" y="1277120"/>
            <a:ext cx="43188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Components: Model-View-Controller.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 Use Case: Small apps. </a:t>
            </a:r>
            <a:endParaRPr dirty="0"/>
          </a:p>
        </p:txBody>
      </p:sp>
      <p:grpSp>
        <p:nvGrpSpPr>
          <p:cNvPr id="268" name="Google Shape;268;p39"/>
          <p:cNvGrpSpPr/>
          <p:nvPr/>
        </p:nvGrpSpPr>
        <p:grpSpPr>
          <a:xfrm>
            <a:off x="-2571600" y="100"/>
            <a:ext cx="6000300" cy="5143500"/>
            <a:chOff x="-2571600" y="100"/>
            <a:chExt cx="6000300" cy="5143500"/>
          </a:xfrm>
        </p:grpSpPr>
        <p:sp>
          <p:nvSpPr>
            <p:cNvPr id="269" name="Google Shape;269;p39"/>
            <p:cNvSpPr/>
            <p:nvPr/>
          </p:nvSpPr>
          <p:spPr>
            <a:xfrm>
              <a:off x="0" y="100"/>
              <a:ext cx="3428700" cy="5143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9"/>
            <p:cNvSpPr/>
            <p:nvPr/>
          </p:nvSpPr>
          <p:spPr>
            <a:xfrm>
              <a:off x="-2571600" y="100"/>
              <a:ext cx="5143201" cy="514348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65;p39">
            <a:extLst>
              <a:ext uri="{FF2B5EF4-FFF2-40B4-BE49-F238E27FC236}">
                <a16:creationId xmlns:a16="http://schemas.microsoft.com/office/drawing/2014/main" id="{4CB88BC8-2A85-42FA-81E1-476328B078C8}"/>
              </a:ext>
            </a:extLst>
          </p:cNvPr>
          <p:cNvSpPr txBox="1">
            <a:spLocks/>
          </p:cNvSpPr>
          <p:nvPr/>
        </p:nvSpPr>
        <p:spPr>
          <a:xfrm>
            <a:off x="4825200" y="2675565"/>
            <a:ext cx="43188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Components: Model-View-View-Model.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Case: Medium apps (team projects). </a:t>
            </a:r>
          </a:p>
        </p:txBody>
      </p:sp>
      <p:sp>
        <p:nvSpPr>
          <p:cNvPr id="11" name="Google Shape;265;p39">
            <a:extLst>
              <a:ext uri="{FF2B5EF4-FFF2-40B4-BE49-F238E27FC236}">
                <a16:creationId xmlns:a16="http://schemas.microsoft.com/office/drawing/2014/main" id="{FFACD71F-0D14-496C-96AD-235A49B5E514}"/>
              </a:ext>
            </a:extLst>
          </p:cNvPr>
          <p:cNvSpPr txBox="1">
            <a:spLocks/>
          </p:cNvSpPr>
          <p:nvPr/>
        </p:nvSpPr>
        <p:spPr>
          <a:xfrm>
            <a:off x="4764687" y="3835072"/>
            <a:ext cx="43188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4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Layers: Presentation, Domain,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Case: Large enterprise apps. </a:t>
            </a:r>
          </a:p>
        </p:txBody>
      </p:sp>
      <p:sp>
        <p:nvSpPr>
          <p:cNvPr id="12" name="Google Shape;264;p39">
            <a:extLst>
              <a:ext uri="{FF2B5EF4-FFF2-40B4-BE49-F238E27FC236}">
                <a16:creationId xmlns:a16="http://schemas.microsoft.com/office/drawing/2014/main" id="{42F05E34-5A7A-4A8E-AA6F-A88B2B1C3DD3}"/>
              </a:ext>
            </a:extLst>
          </p:cNvPr>
          <p:cNvSpPr txBox="1">
            <a:spLocks/>
          </p:cNvSpPr>
          <p:nvPr/>
        </p:nvSpPr>
        <p:spPr>
          <a:xfrm>
            <a:off x="4764687" y="2058197"/>
            <a:ext cx="1402674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pPr marL="0" indent="0"/>
            <a:r>
              <a:rPr lang="en-US" dirty="0"/>
              <a:t>2. MVVM </a:t>
            </a:r>
          </a:p>
        </p:txBody>
      </p:sp>
      <p:sp>
        <p:nvSpPr>
          <p:cNvPr id="13" name="Google Shape;264;p39">
            <a:extLst>
              <a:ext uri="{FF2B5EF4-FFF2-40B4-BE49-F238E27FC236}">
                <a16:creationId xmlns:a16="http://schemas.microsoft.com/office/drawing/2014/main" id="{9D38D3E9-973F-4243-A1E5-6C8267395A8E}"/>
              </a:ext>
            </a:extLst>
          </p:cNvPr>
          <p:cNvSpPr txBox="1">
            <a:spLocks/>
          </p:cNvSpPr>
          <p:nvPr/>
        </p:nvSpPr>
        <p:spPr>
          <a:xfrm>
            <a:off x="4764687" y="3359970"/>
            <a:ext cx="2731554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1800" b="1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ompt"/>
              <a:buNone/>
              <a:defRPr sz="2400" b="0" i="0" u="none" strike="noStrike" cap="none">
                <a:solidFill>
                  <a:schemeClr val="dk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pPr marL="0" indent="0"/>
            <a:r>
              <a:rPr lang="en-US" dirty="0"/>
              <a:t>3. Clean Architecture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1242B8-4AB7-4B14-9FD3-5A5E166A4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18537" y="-68921"/>
            <a:ext cx="3362786" cy="232143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8192F7-E040-4606-AFA4-F5EA7184D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8090" y="1455987"/>
            <a:ext cx="2947110" cy="23214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68CDFE-1C29-409C-9ED3-5D2A156902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396500" y="2748135"/>
            <a:ext cx="3362786" cy="23497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318800" cy="7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Design Patterns </a:t>
            </a:r>
            <a:endParaRPr dirty="0"/>
          </a:p>
        </p:txBody>
      </p:sp>
      <p:sp>
        <p:nvSpPr>
          <p:cNvPr id="341" name="Google Shape;341;p45"/>
          <p:cNvSpPr txBox="1">
            <a:spLocks noGrp="1"/>
          </p:cNvSpPr>
          <p:nvPr>
            <p:ph type="subTitle" idx="2"/>
          </p:nvPr>
        </p:nvSpPr>
        <p:spPr>
          <a:xfrm>
            <a:off x="489583" y="1389600"/>
            <a:ext cx="4959645" cy="25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Creational: Singleton, Factory Method. 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Structural: Adapter, Decorator. 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Behavioral: Observer, Strategy.  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Example: Singleton for database instance management. </a:t>
            </a:r>
            <a:endParaRPr dirty="0"/>
          </a:p>
        </p:txBody>
      </p:sp>
      <p:grpSp>
        <p:nvGrpSpPr>
          <p:cNvPr id="346" name="Google Shape;346;p45"/>
          <p:cNvGrpSpPr/>
          <p:nvPr/>
        </p:nvGrpSpPr>
        <p:grpSpPr>
          <a:xfrm>
            <a:off x="5715175" y="0"/>
            <a:ext cx="3428821" cy="5143600"/>
            <a:chOff x="0" y="0"/>
            <a:chExt cx="3428821" cy="5143600"/>
          </a:xfrm>
        </p:grpSpPr>
        <p:sp>
          <p:nvSpPr>
            <p:cNvPr id="347" name="Google Shape;347;p45"/>
            <p:cNvSpPr/>
            <p:nvPr/>
          </p:nvSpPr>
          <p:spPr>
            <a:xfrm>
              <a:off x="0" y="100"/>
              <a:ext cx="3428700" cy="51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5"/>
            <p:cNvSpPr/>
            <p:nvPr/>
          </p:nvSpPr>
          <p:spPr>
            <a:xfrm>
              <a:off x="0" y="0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5"/>
            <p:cNvSpPr/>
            <p:nvPr/>
          </p:nvSpPr>
          <p:spPr>
            <a:xfrm>
              <a:off x="1714391" y="0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5"/>
            <p:cNvSpPr/>
            <p:nvPr/>
          </p:nvSpPr>
          <p:spPr>
            <a:xfrm>
              <a:off x="0" y="1714497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5"/>
            <p:cNvSpPr/>
            <p:nvPr/>
          </p:nvSpPr>
          <p:spPr>
            <a:xfrm>
              <a:off x="1714391" y="1714497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5"/>
            <p:cNvSpPr/>
            <p:nvPr/>
          </p:nvSpPr>
          <p:spPr>
            <a:xfrm>
              <a:off x="0" y="3428993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5"/>
            <p:cNvSpPr/>
            <p:nvPr/>
          </p:nvSpPr>
          <p:spPr>
            <a:xfrm>
              <a:off x="1714391" y="3428993"/>
              <a:ext cx="1714430" cy="1714525"/>
            </a:xfrm>
            <a:custGeom>
              <a:avLst/>
              <a:gdLst/>
              <a:ahLst/>
              <a:cxnLst/>
              <a:rect l="l" t="t" r="r" b="b"/>
              <a:pathLst>
                <a:path w="36221" h="36223" extrusionOk="0">
                  <a:moveTo>
                    <a:pt x="18111" y="0"/>
                  </a:moveTo>
                  <a:cubicBezTo>
                    <a:pt x="13307" y="0"/>
                    <a:pt x="8701" y="1909"/>
                    <a:pt x="5305" y="5305"/>
                  </a:cubicBezTo>
                  <a:cubicBezTo>
                    <a:pt x="1907" y="8701"/>
                    <a:pt x="0" y="13308"/>
                    <a:pt x="0" y="18111"/>
                  </a:cubicBezTo>
                  <a:cubicBezTo>
                    <a:pt x="0" y="22914"/>
                    <a:pt x="1907" y="27521"/>
                    <a:pt x="5305" y="30917"/>
                  </a:cubicBezTo>
                  <a:cubicBezTo>
                    <a:pt x="8701" y="34314"/>
                    <a:pt x="13307" y="36222"/>
                    <a:pt x="18111" y="36222"/>
                  </a:cubicBezTo>
                  <a:cubicBezTo>
                    <a:pt x="22914" y="36222"/>
                    <a:pt x="27520" y="34314"/>
                    <a:pt x="30916" y="30917"/>
                  </a:cubicBezTo>
                  <a:cubicBezTo>
                    <a:pt x="34314" y="27521"/>
                    <a:pt x="36221" y="22914"/>
                    <a:pt x="36221" y="18111"/>
                  </a:cubicBezTo>
                  <a:cubicBezTo>
                    <a:pt x="36221" y="13308"/>
                    <a:pt x="34314" y="8701"/>
                    <a:pt x="30916" y="5305"/>
                  </a:cubicBezTo>
                  <a:cubicBezTo>
                    <a:pt x="27520" y="1909"/>
                    <a:pt x="22914" y="0"/>
                    <a:pt x="18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Linear Equations and Systems: Mathematics - 8th grade by Slidesgo">
  <a:themeElements>
    <a:clrScheme name="Simple Light">
      <a:dk1>
        <a:srgbClr val="474747"/>
      </a:dk1>
      <a:lt1>
        <a:srgbClr val="E77A6F"/>
      </a:lt1>
      <a:dk2>
        <a:srgbClr val="FAD2B5"/>
      </a:dk2>
      <a:lt2>
        <a:srgbClr val="FEF5EC"/>
      </a:lt2>
      <a:accent1>
        <a:srgbClr val="E7AB60"/>
      </a:accent1>
      <a:accent2>
        <a:srgbClr val="7B946C"/>
      </a:accent2>
      <a:accent3>
        <a:srgbClr val="BADAE1"/>
      </a:accent3>
      <a:accent4>
        <a:srgbClr val="FFFFFF"/>
      </a:accent4>
      <a:accent5>
        <a:srgbClr val="FFFFFF"/>
      </a:accent5>
      <a:accent6>
        <a:srgbClr val="FFFFFF"/>
      </a:accent6>
      <a:hlink>
        <a:srgbClr val="4747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677</Words>
  <Application>Microsoft Office PowerPoint</Application>
  <PresentationFormat>On-screen Show (16:9)</PresentationFormat>
  <Paragraphs>150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Epilogue</vt:lpstr>
      <vt:lpstr>Arial</vt:lpstr>
      <vt:lpstr>Segoe UI Emoji</vt:lpstr>
      <vt:lpstr>Prompt</vt:lpstr>
      <vt:lpstr>Linear Equations and Systems: Mathematics - 8th grade by Slidesgo</vt:lpstr>
      <vt:lpstr>Mobile App Development: Types, Frameworks, Architecture and Cost Estimation </vt:lpstr>
      <vt:lpstr>Agenda</vt:lpstr>
      <vt:lpstr>Types of Mobile Apps </vt:lpstr>
      <vt:lpstr>Framework Comparison Overview </vt:lpstr>
      <vt:lpstr>React Native </vt:lpstr>
      <vt:lpstr>Xamarin &amp; Ionic </vt:lpstr>
      <vt:lpstr>Performance Benchmark</vt:lpstr>
      <vt:lpstr>Architecture Patterns  </vt:lpstr>
      <vt:lpstr>Design Patterns </vt:lpstr>
      <vt:lpstr>Best Practices </vt:lpstr>
      <vt:lpstr>Gathering App Requirements </vt:lpstr>
      <vt:lpstr>Cost Estimation Factors </vt:lpstr>
      <vt:lpstr>Cost Estimation Formula </vt:lpstr>
      <vt:lpstr> Conclusion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App Development: Types, Frameworks, and Architecture</dc:title>
  <dc:creator>KASEY</dc:creator>
  <cp:lastModifiedBy>KASEY</cp:lastModifiedBy>
  <cp:revision>4</cp:revision>
  <dcterms:modified xsi:type="dcterms:W3CDTF">2025-03-31T15:24:25Z</dcterms:modified>
</cp:coreProperties>
</file>